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3"/>
  </p:notesMasterIdLst>
  <p:sldIdLst>
    <p:sldId id="256" r:id="rId2"/>
    <p:sldId id="303" r:id="rId3"/>
    <p:sldId id="421" r:id="rId4"/>
    <p:sldId id="332" r:id="rId5"/>
    <p:sldId id="384" r:id="rId6"/>
    <p:sldId id="425" r:id="rId7"/>
    <p:sldId id="377" r:id="rId8"/>
    <p:sldId id="423" r:id="rId9"/>
    <p:sldId id="458" r:id="rId10"/>
    <p:sldId id="385" r:id="rId11"/>
    <p:sldId id="422" r:id="rId12"/>
    <p:sldId id="424" r:id="rId13"/>
    <p:sldId id="383" r:id="rId14"/>
    <p:sldId id="427" r:id="rId15"/>
    <p:sldId id="318" r:id="rId16"/>
    <p:sldId id="428" r:id="rId17"/>
    <p:sldId id="426" r:id="rId18"/>
    <p:sldId id="436" r:id="rId19"/>
    <p:sldId id="444" r:id="rId20"/>
    <p:sldId id="447" r:id="rId21"/>
    <p:sldId id="459" r:id="rId22"/>
    <p:sldId id="445" r:id="rId23"/>
    <p:sldId id="386" r:id="rId24"/>
    <p:sldId id="309" r:id="rId25"/>
    <p:sldId id="319" r:id="rId26"/>
    <p:sldId id="381" r:id="rId27"/>
    <p:sldId id="310" r:id="rId28"/>
    <p:sldId id="388" r:id="rId29"/>
    <p:sldId id="448" r:id="rId30"/>
    <p:sldId id="449" r:id="rId31"/>
    <p:sldId id="450" r:id="rId32"/>
    <p:sldId id="451" r:id="rId33"/>
    <p:sldId id="452" r:id="rId34"/>
    <p:sldId id="453" r:id="rId35"/>
    <p:sldId id="454" r:id="rId36"/>
    <p:sldId id="455" r:id="rId37"/>
    <p:sldId id="456" r:id="rId38"/>
    <p:sldId id="457" r:id="rId39"/>
    <p:sldId id="392" r:id="rId40"/>
    <p:sldId id="414" r:id="rId41"/>
    <p:sldId id="420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C22"/>
    <a:srgbClr val="003CB4"/>
    <a:srgbClr val="060A08"/>
    <a:srgbClr val="FF0000"/>
    <a:srgbClr val="B51B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04" autoAdjust="0"/>
    <p:restoredTop sz="94660"/>
  </p:normalViewPr>
  <p:slideViewPr>
    <p:cSldViewPr snapToGrid="0">
      <p:cViewPr varScale="1">
        <p:scale>
          <a:sx n="52" d="100"/>
          <a:sy n="52" d="100"/>
        </p:scale>
        <p:origin x="84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1.png>
</file>

<file path=ppt/media/image35.png>
</file>

<file path=ppt/media/image37.jpeg>
</file>

<file path=ppt/media/image4.png>
</file>

<file path=ppt/media/image42.png>
</file>

<file path=ppt/media/image43.jpeg>
</file>

<file path=ppt/media/image44.jpeg>
</file>

<file path=ppt/media/image45.png>
</file>

<file path=ppt/media/image46.jpeg>
</file>

<file path=ppt/media/image47.png>
</file>

<file path=ppt/media/image48.jpeg>
</file>

<file path=ppt/media/image49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AC5AB-CF80-45D9-B09E-EE0A00037698}" type="datetimeFigureOut">
              <a:rPr lang="es-AR" smtClean="0"/>
              <a:t>29/9/2021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818BD-AA4C-47FB-9B49-52D6239168A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31849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2357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82093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56731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61223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32045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57441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537291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8930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27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39306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28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8608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37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7712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47088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38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98206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44b91564f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44b91564f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36711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40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43973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41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8569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4536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0734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617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4612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43120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noProof="0" dirty="0"/>
              <a:t>En el modo Presentación con diapositivas, seleccione las flechas para visitar los vínculos.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12285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472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9420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.emf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emf"/><Relationship Id="rId4" Type="http://schemas.openxmlformats.org/officeDocument/2006/relationships/image" Target="../media/image29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.emf"/><Relationship Id="rId4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image" Target="../media/image44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es.wikipedia.org/wiki/Habitaci%C3%B3n_china#cite_note-1" TargetMode="External"/><Relationship Id="rId3" Type="http://schemas.openxmlformats.org/officeDocument/2006/relationships/image" Target="../media/image1.emf"/><Relationship Id="rId7" Type="http://schemas.openxmlformats.org/officeDocument/2006/relationships/hyperlink" Target="https://es.wikipedia.org/wiki/Test_de_Turing" TargetMode="External"/><Relationship Id="rId12" Type="http://schemas.openxmlformats.org/officeDocument/2006/relationships/image" Target="../media/image4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s.wikipedia.org/wiki/Roger_Penrose" TargetMode="External"/><Relationship Id="rId11" Type="http://schemas.openxmlformats.org/officeDocument/2006/relationships/hyperlink" Target="https://es.wikipedia.org/wiki/Sem%C3%A1ntica_ling%C3%BC%C3%ADstica" TargetMode="External"/><Relationship Id="rId5" Type="http://schemas.openxmlformats.org/officeDocument/2006/relationships/hyperlink" Target="https://es.wikipedia.org/wiki/John_Searle" TargetMode="External"/><Relationship Id="rId10" Type="http://schemas.openxmlformats.org/officeDocument/2006/relationships/hyperlink" Target="https://es.wikipedia.org/wiki/Sintaxis" TargetMode="External"/><Relationship Id="rId4" Type="http://schemas.openxmlformats.org/officeDocument/2006/relationships/hyperlink" Target="https://es.wikipedia.org/wiki/Experimento_mental" TargetMode="External"/><Relationship Id="rId9" Type="http://schemas.openxmlformats.org/officeDocument/2006/relationships/hyperlink" Target="https://es.wikipedia.org/wiki/Gram%C3%A1tic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hyperlink" Target="mailto:Claudio.Parrinello@guardiana.tech" TargetMode="External"/><Relationship Id="rId4" Type="http://schemas.openxmlformats.org/officeDocument/2006/relationships/image" Target="../media/image49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7" Type="http://schemas.openxmlformats.org/officeDocument/2006/relationships/hyperlink" Target="mailto:Claudio.Parrinello@guerrerosdandovida.org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emf"/><Relationship Id="rId5" Type="http://schemas.openxmlformats.org/officeDocument/2006/relationships/image" Target="../media/image50.emf"/><Relationship Id="rId4" Type="http://schemas.openxmlformats.org/officeDocument/2006/relationships/hyperlink" Target="mailto:Claudio.Parrinello@guardiana.tech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1962197" y="3396342"/>
            <a:ext cx="2335484" cy="150222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sz="2200" b="1" dirty="0" smtClean="0">
                <a:latin typeface="Arial Black" panose="020B0A04020102020204" pitchFamily="34" charset="0"/>
              </a:rPr>
              <a:t>DISTRIBUITED LEDGER TECHNOLOGY (DLT)</a:t>
            </a:r>
            <a:endParaRPr lang="es-AR" dirty="0"/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4727166" y="3396342"/>
            <a:ext cx="2444342" cy="116259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sz="2200" b="1" dirty="0" smtClean="0">
                <a:latin typeface="Arial Black" panose="020B0A04020102020204" pitchFamily="34" charset="0"/>
              </a:rPr>
              <a:t>ARTIFICIAL INTELLIGENCE</a:t>
            </a:r>
          </a:p>
          <a:p>
            <a:r>
              <a:rPr lang="es-MX" sz="2200" b="1" dirty="0" smtClean="0">
                <a:latin typeface="Arial Black" panose="020B0A04020102020204" pitchFamily="34" charset="0"/>
              </a:rPr>
              <a:t>(AI)</a:t>
            </a:r>
            <a:endParaRPr lang="es-AR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171508" y="3396341"/>
            <a:ext cx="2444342" cy="116259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sz="2200" b="1" dirty="0" smtClean="0">
                <a:latin typeface="Arial Black" panose="020B0A04020102020204" pitchFamily="34" charset="0"/>
              </a:rPr>
              <a:t>EXTENDED</a:t>
            </a:r>
          </a:p>
          <a:p>
            <a:r>
              <a:rPr lang="es-MX" sz="2200" b="1" dirty="0" smtClean="0">
                <a:latin typeface="Arial Black" panose="020B0A04020102020204" pitchFamily="34" charset="0"/>
              </a:rPr>
              <a:t>REALITY</a:t>
            </a:r>
          </a:p>
          <a:p>
            <a:r>
              <a:rPr lang="es-MX" sz="2200" b="1" dirty="0" smtClean="0">
                <a:latin typeface="Arial Black" panose="020B0A04020102020204" pitchFamily="34" charset="0"/>
              </a:rPr>
              <a:t>(XR)</a:t>
            </a:r>
            <a:endParaRPr lang="es-AR" dirty="0"/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9255623" y="3396340"/>
            <a:ext cx="2444342" cy="116259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sz="2200" b="1" dirty="0" smtClean="0">
                <a:latin typeface="Arial Black" panose="020B0A04020102020204" pitchFamily="34" charset="0"/>
              </a:rPr>
              <a:t>QUANTUM</a:t>
            </a:r>
          </a:p>
          <a:p>
            <a:r>
              <a:rPr lang="es-MX" sz="2200" b="1" dirty="0" smtClean="0">
                <a:latin typeface="Arial Black" panose="020B0A04020102020204" pitchFamily="34" charset="0"/>
              </a:rPr>
              <a:t>COMPUTING</a:t>
            </a:r>
          </a:p>
          <a:p>
            <a:r>
              <a:rPr lang="es-MX" sz="2200" b="1" dirty="0" smtClean="0">
                <a:latin typeface="Arial Black" panose="020B0A04020102020204" pitchFamily="34" charset="0"/>
              </a:rPr>
              <a:t>(QC)</a:t>
            </a:r>
            <a:endParaRPr lang="es-AR" dirty="0"/>
          </a:p>
        </p:txBody>
      </p:sp>
      <p:sp>
        <p:nvSpPr>
          <p:cNvPr id="10" name="Rectángulo 9"/>
          <p:cNvSpPr/>
          <p:nvPr/>
        </p:nvSpPr>
        <p:spPr>
          <a:xfrm>
            <a:off x="2339145" y="1093656"/>
            <a:ext cx="1253141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4000" b="1" cap="none" spc="0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</a:t>
            </a:r>
            <a:endParaRPr lang="es-ES" sz="140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4934299" y="1056533"/>
            <a:ext cx="1253141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4000" b="1" cap="none" spc="0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</a:t>
            </a:r>
            <a:endParaRPr lang="es-ES" sz="140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7094917" y="1056533"/>
            <a:ext cx="1253141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40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</a:t>
            </a:r>
            <a:endParaRPr lang="es-ES" sz="140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9593679" y="1093656"/>
            <a:ext cx="1253141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4000" b="1" cap="none" spc="0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Q</a:t>
            </a:r>
            <a:endParaRPr lang="es-ES" sz="140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9099" y="5796667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96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1004187" y="3969934"/>
            <a:ext cx="9582736" cy="1137793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es-ES" sz="2400" dirty="0" smtClean="0">
                <a:solidFill>
                  <a:schemeClr val="bg1"/>
                </a:solidFill>
                <a:latin typeface="+mj-lt"/>
              </a:rPr>
              <a:t>            Presente y futuro, programación con </a:t>
            </a:r>
            <a:r>
              <a:rPr lang="es-ES" sz="2400" dirty="0" err="1" smtClean="0">
                <a:solidFill>
                  <a:schemeClr val="bg1"/>
                </a:solidFill>
                <a:latin typeface="+mj-lt"/>
              </a:rPr>
              <a:t>Qiskit</a:t>
            </a:r>
            <a:endParaRPr lang="es-ES" sz="2400" dirty="0" smtClean="0">
              <a:solidFill>
                <a:schemeClr val="bg1"/>
              </a:solidFill>
              <a:latin typeface="+mj-lt"/>
            </a:endParaRPr>
          </a:p>
          <a:p>
            <a:pPr marL="0" indent="0" algn="ctr" rtl="0">
              <a:buNone/>
            </a:pPr>
            <a:endParaRPr lang="es-E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484726" cy="685800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4350877" y="4642059"/>
            <a:ext cx="11737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 smtClean="0">
                <a:solidFill>
                  <a:srgbClr val="C00000"/>
                </a:solidFill>
              </a:rPr>
              <a:t>(</a:t>
            </a:r>
            <a:r>
              <a:rPr lang="es-MX" dirty="0" err="1" smtClean="0">
                <a:solidFill>
                  <a:srgbClr val="C00000"/>
                </a:solidFill>
              </a:rPr>
              <a:t>dot</a:t>
            </a:r>
            <a:r>
              <a:rPr lang="es-MX" dirty="0" smtClean="0">
                <a:solidFill>
                  <a:srgbClr val="C00000"/>
                </a:solidFill>
              </a:rPr>
              <a:t> </a:t>
            </a:r>
            <a:r>
              <a:rPr lang="es-MX" dirty="0" err="1" smtClean="0">
                <a:solidFill>
                  <a:srgbClr val="C00000"/>
                </a:solidFill>
              </a:rPr>
              <a:t>csv</a:t>
            </a:r>
            <a:r>
              <a:rPr lang="es-MX" dirty="0" smtClean="0">
                <a:solidFill>
                  <a:srgbClr val="C00000"/>
                </a:solidFill>
              </a:rPr>
              <a:t>)</a:t>
            </a:r>
            <a:endParaRPr lang="es-AR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238" y="1372771"/>
            <a:ext cx="11522250" cy="4596267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087189" y="443706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MX" sz="40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MACHINE LEARNING</a:t>
            </a:r>
            <a:endParaRPr lang="es-AR" sz="4000" dirty="0">
              <a:solidFill>
                <a:schemeClr val="bg1"/>
              </a:solidFill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36557" y="5698194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641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6548" y="5620428"/>
            <a:ext cx="2174860" cy="1237572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783770" y="875212"/>
            <a:ext cx="10136777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  <a:latin typeface="BentonSansBBVA"/>
              </a:rPr>
              <a:t>Los algoritmos de </a:t>
            </a:r>
            <a:r>
              <a:rPr lang="es-MX" sz="2000" i="1" dirty="0" smtClean="0">
                <a:solidFill>
                  <a:schemeClr val="bg1"/>
                </a:solidFill>
                <a:latin typeface="BentonSansBBVA"/>
              </a:rPr>
              <a:t>machine </a:t>
            </a:r>
            <a:r>
              <a:rPr lang="es-MX" sz="2000" i="1" dirty="0" err="1" smtClean="0">
                <a:solidFill>
                  <a:schemeClr val="bg1"/>
                </a:solidFill>
                <a:latin typeface="BentonSansBBVA"/>
              </a:rPr>
              <a:t>learning</a:t>
            </a:r>
            <a:r>
              <a:rPr lang="es-MX" sz="2000" dirty="0">
                <a:solidFill>
                  <a:schemeClr val="bg1"/>
                </a:solidFill>
                <a:latin typeface="BentonSansBBVA"/>
              </a:rPr>
              <a:t> se pueden clasificar en tres grupos dependiendo de la salida que produzcan, que reciben el nombre de tipos de aprendizaje: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latin typeface="BentonSansBBVA"/>
              </a:rPr>
              <a:t>El </a:t>
            </a:r>
            <a:r>
              <a:rPr lang="es-MX" sz="2000" b="1" dirty="0">
                <a:solidFill>
                  <a:schemeClr val="bg1"/>
                </a:solidFill>
                <a:latin typeface="BentonSansBBVA"/>
              </a:rPr>
              <a:t>aprendizaje supervisado</a:t>
            </a:r>
            <a:r>
              <a:rPr lang="es-MX" sz="2000" dirty="0">
                <a:solidFill>
                  <a:schemeClr val="bg1"/>
                </a:solidFill>
                <a:latin typeface="BentonSansBBVA"/>
              </a:rPr>
              <a:t> consiste en inferir una función a partir de datos de entrenamiento etiquetados, es decir, para cada uno de los datos se tiene tanto la entrada como la salida </a:t>
            </a:r>
            <a:r>
              <a:rPr lang="es-MX" sz="2000" dirty="0" smtClean="0">
                <a:solidFill>
                  <a:schemeClr val="bg1"/>
                </a:solidFill>
                <a:latin typeface="BentonSansBBVA"/>
              </a:rPr>
              <a:t>esperada.</a:t>
            </a:r>
            <a:endParaRPr lang="es-MX" sz="2000" dirty="0">
              <a:solidFill>
                <a:schemeClr val="bg1"/>
              </a:solidFill>
              <a:latin typeface="BentonSansBBVA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latin typeface="BentonSansBBVA"/>
              </a:rPr>
              <a:t>El </a:t>
            </a:r>
            <a:r>
              <a:rPr lang="es-MX" sz="2000" b="1" dirty="0">
                <a:solidFill>
                  <a:schemeClr val="bg1"/>
                </a:solidFill>
                <a:latin typeface="BentonSansBBVA"/>
              </a:rPr>
              <a:t>aprendizaje no supervisado</a:t>
            </a:r>
            <a:r>
              <a:rPr lang="es-MX" sz="2000" dirty="0">
                <a:solidFill>
                  <a:schemeClr val="bg1"/>
                </a:solidFill>
                <a:latin typeface="BentonSansBBVA"/>
              </a:rPr>
              <a:t> consiste en inferir una función a partir de datos de entrenamiento no etiquetados, es decir, sólo se conoce la entrada de cada uno de los datos</a:t>
            </a:r>
            <a:r>
              <a:rPr lang="es-MX" sz="2000" dirty="0" smtClean="0">
                <a:solidFill>
                  <a:schemeClr val="bg1"/>
                </a:solidFill>
                <a:latin typeface="BentonSansBBVA"/>
              </a:rPr>
              <a:t>.</a:t>
            </a:r>
            <a:endParaRPr lang="es-MX" sz="2000" dirty="0">
              <a:solidFill>
                <a:schemeClr val="bg1"/>
              </a:solidFill>
              <a:latin typeface="BentonSansBBVA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latin typeface="BentonSansBBVA"/>
              </a:rPr>
              <a:t>El </a:t>
            </a:r>
            <a:r>
              <a:rPr lang="es-MX" sz="2000" b="1" dirty="0">
                <a:solidFill>
                  <a:schemeClr val="bg1"/>
                </a:solidFill>
                <a:latin typeface="BentonSansBBVA"/>
              </a:rPr>
              <a:t>aprendizaje por refuerzo</a:t>
            </a:r>
            <a:r>
              <a:rPr lang="es-MX" sz="2000" dirty="0">
                <a:solidFill>
                  <a:schemeClr val="bg1"/>
                </a:solidFill>
                <a:latin typeface="BentonSansBBVA"/>
              </a:rPr>
              <a:t> se preocupa por cómo los agentes de software deben tomar acciones en un entorno para maximizar algún tipo de recompensa acumulativa.</a:t>
            </a:r>
            <a:endParaRPr lang="es-MX" sz="2000" b="0" i="0" dirty="0">
              <a:solidFill>
                <a:schemeClr val="bg1"/>
              </a:solidFill>
              <a:effectLst/>
              <a:latin typeface="BentonSansBBVA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0863" y="4123781"/>
            <a:ext cx="8186483" cy="2413527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2826159" y="211966"/>
            <a:ext cx="71479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i="1" dirty="0">
                <a:solidFill>
                  <a:schemeClr val="bg1"/>
                </a:solidFill>
                <a:latin typeface="BentonSansBBVA"/>
              </a:rPr>
              <a:t>MACHINE LEARNING : TIPOS DE APRENDIZAJE</a:t>
            </a:r>
            <a:endParaRPr lang="es-AR" sz="2400" dirty="0"/>
          </a:p>
        </p:txBody>
      </p:sp>
    </p:spTree>
    <p:extLst>
      <p:ext uri="{BB962C8B-B14F-4D97-AF65-F5344CB8AC3E}">
        <p14:creationId xmlns:p14="http://schemas.microsoft.com/office/powerpoint/2010/main" val="32196491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cs.us.es/~fsancho/images/2019-12/machine-learning-type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175" y="94184"/>
            <a:ext cx="9590969" cy="6595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6557" y="5698194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5868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0169" y="5558679"/>
            <a:ext cx="2174860" cy="1237572"/>
          </a:xfrm>
          <a:prstGeom prst="rect">
            <a:avLst/>
          </a:prstGeom>
        </p:spPr>
      </p:pic>
      <p:pic>
        <p:nvPicPr>
          <p:cNvPr id="4098" name="Picture 2" descr="Aprendizaje-supervisado-o-no-supervisad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852" y="627437"/>
            <a:ext cx="8293400" cy="5670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5197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0169" y="5558679"/>
            <a:ext cx="2174860" cy="1237572"/>
          </a:xfrm>
          <a:prstGeom prst="rect">
            <a:avLst/>
          </a:prstGeom>
        </p:spPr>
      </p:pic>
      <p:pic>
        <p:nvPicPr>
          <p:cNvPr id="5122" name="Picture 2" descr="Aprendizaje-supervisado-o-no-supervisad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894" y="1097280"/>
            <a:ext cx="10695135" cy="4461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598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SELECCIÓN DE CANALES EN REDES NEURONALES CONVOLUCIONALES MEDIANTE DROPOU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824" y="1439955"/>
            <a:ext cx="8763887" cy="4846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 7"/>
          <p:cNvSpPr/>
          <p:nvPr/>
        </p:nvSpPr>
        <p:spPr>
          <a:xfrm>
            <a:off x="4940055" y="434097"/>
            <a:ext cx="31630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 smtClean="0">
                <a:solidFill>
                  <a:schemeClr val="bg1"/>
                </a:solidFill>
              </a:rPr>
              <a:t>REDES NEURONALES </a:t>
            </a:r>
            <a:endParaRPr lang="es-AR" sz="24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102" y="5228542"/>
            <a:ext cx="2174860" cy="123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86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0169" y="5558679"/>
            <a:ext cx="2174860" cy="1237572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379827" y="140676"/>
            <a:ext cx="1149520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s-MX" dirty="0">
                <a:solidFill>
                  <a:schemeClr val="bg1"/>
                </a:solidFill>
                <a:latin typeface="IBM Plex Sans"/>
              </a:rPr>
              <a:t>Las redes neuronales pueden ser el </a:t>
            </a:r>
            <a:r>
              <a:rPr lang="es-MX" b="1" dirty="0">
                <a:solidFill>
                  <a:schemeClr val="bg1"/>
                </a:solidFill>
                <a:latin typeface="IBM Plex Sans"/>
              </a:rPr>
              <a:t>algoritmo de Machine </a:t>
            </a:r>
            <a:r>
              <a:rPr lang="es-MX" b="1" dirty="0" err="1">
                <a:solidFill>
                  <a:schemeClr val="bg1"/>
                </a:solidFill>
                <a:latin typeface="IBM Plex Sans"/>
              </a:rPr>
              <a:t>Learning</a:t>
            </a:r>
            <a:r>
              <a:rPr lang="es-MX" b="1" dirty="0">
                <a:solidFill>
                  <a:schemeClr val="bg1"/>
                </a:solidFill>
                <a:latin typeface="IBM Plex Sans"/>
              </a:rPr>
              <a:t> más potente y</a:t>
            </a:r>
            <a:r>
              <a:rPr lang="es-MX" dirty="0">
                <a:solidFill>
                  <a:schemeClr val="bg1"/>
                </a:solidFill>
                <a:latin typeface="IBM Plex Sans"/>
              </a:rPr>
              <a:t> a la vez más </a:t>
            </a:r>
            <a:r>
              <a:rPr lang="es-MX" b="1" dirty="0">
                <a:solidFill>
                  <a:schemeClr val="bg1"/>
                </a:solidFill>
                <a:latin typeface="IBM Plex Sans"/>
              </a:rPr>
              <a:t>complejo</a:t>
            </a:r>
            <a:r>
              <a:rPr lang="es-MX" dirty="0">
                <a:solidFill>
                  <a:schemeClr val="bg1"/>
                </a:solidFill>
                <a:latin typeface="IBM Plex Sans"/>
              </a:rPr>
              <a:t>.</a:t>
            </a:r>
          </a:p>
          <a:p>
            <a:pPr fontAlgn="base"/>
            <a:r>
              <a:rPr lang="es-MX" dirty="0">
                <a:solidFill>
                  <a:schemeClr val="bg1"/>
                </a:solidFill>
                <a:latin typeface="IBM Plex Sans"/>
              </a:rPr>
              <a:t>Su meta es la de </a:t>
            </a:r>
            <a:r>
              <a:rPr lang="es-MX" b="1" dirty="0">
                <a:solidFill>
                  <a:schemeClr val="bg1"/>
                </a:solidFill>
                <a:latin typeface="IBM Plex Sans"/>
              </a:rPr>
              <a:t>intentar emular</a:t>
            </a:r>
            <a:r>
              <a:rPr lang="es-MX" dirty="0">
                <a:solidFill>
                  <a:schemeClr val="bg1"/>
                </a:solidFill>
                <a:latin typeface="IBM Plex Sans"/>
              </a:rPr>
              <a:t> la forma de tomar decisiones de un </a:t>
            </a:r>
            <a:r>
              <a:rPr lang="es-MX" b="1" dirty="0">
                <a:solidFill>
                  <a:schemeClr val="bg1"/>
                </a:solidFill>
                <a:latin typeface="IBM Plex Sans"/>
              </a:rPr>
              <a:t>ser humano</a:t>
            </a:r>
            <a:r>
              <a:rPr lang="es-MX" dirty="0">
                <a:solidFill>
                  <a:schemeClr val="bg1"/>
                </a:solidFill>
                <a:latin typeface="IBM Plex Sans"/>
              </a:rPr>
              <a:t>, de modo “similar” a como lo hacen nuestras neuronas, unidades encargas de interpretar información e interconectarse entre sí.</a:t>
            </a:r>
          </a:p>
          <a:p>
            <a:pPr fontAlgn="base"/>
            <a:r>
              <a:rPr lang="es-MX" dirty="0">
                <a:solidFill>
                  <a:schemeClr val="bg1"/>
                </a:solidFill>
                <a:latin typeface="IBM Plex Sans"/>
              </a:rPr>
              <a:t>Las redes neuronales son, por tanto, </a:t>
            </a:r>
            <a:r>
              <a:rPr lang="es-MX" b="1" dirty="0">
                <a:solidFill>
                  <a:schemeClr val="bg1"/>
                </a:solidFill>
                <a:latin typeface="IBM Plex Sans"/>
              </a:rPr>
              <a:t>un conjunto de algoritmos</a:t>
            </a:r>
            <a:r>
              <a:rPr lang="es-MX" dirty="0">
                <a:solidFill>
                  <a:schemeClr val="bg1"/>
                </a:solidFill>
                <a:latin typeface="IBM Plex Sans"/>
              </a:rPr>
              <a:t> diseñados especialmente para </a:t>
            </a:r>
            <a:r>
              <a:rPr lang="es-MX" b="1" dirty="0">
                <a:solidFill>
                  <a:schemeClr val="bg1"/>
                </a:solidFill>
                <a:latin typeface="IBM Plex Sans"/>
              </a:rPr>
              <a:t>reconocer patrones</a:t>
            </a:r>
            <a:r>
              <a:rPr lang="es-MX" dirty="0">
                <a:solidFill>
                  <a:schemeClr val="bg1"/>
                </a:solidFill>
                <a:latin typeface="IBM Plex Sans"/>
              </a:rPr>
              <a:t>.</a:t>
            </a:r>
          </a:p>
          <a:p>
            <a:pPr fontAlgn="base"/>
            <a:r>
              <a:rPr lang="es-MX" dirty="0">
                <a:solidFill>
                  <a:schemeClr val="bg1"/>
                </a:solidFill>
                <a:latin typeface="IBM Plex Sans"/>
              </a:rPr>
              <a:t>El </a:t>
            </a:r>
            <a:r>
              <a:rPr lang="es-MX" b="1" dirty="0">
                <a:solidFill>
                  <a:schemeClr val="bg1"/>
                </a:solidFill>
                <a:latin typeface="IBM Plex Sans"/>
              </a:rPr>
              <a:t>ejemplo mas frecuente</a:t>
            </a:r>
            <a:r>
              <a:rPr lang="es-MX" dirty="0">
                <a:solidFill>
                  <a:schemeClr val="bg1"/>
                </a:solidFill>
                <a:latin typeface="IBM Plex Sans"/>
              </a:rPr>
              <a:t> de red neuronal es el </a:t>
            </a:r>
            <a:r>
              <a:rPr lang="es-MX" b="1" dirty="0">
                <a:solidFill>
                  <a:schemeClr val="bg1"/>
                </a:solidFill>
                <a:latin typeface="IBM Plex Sans"/>
              </a:rPr>
              <a:t>Deep </a:t>
            </a:r>
            <a:r>
              <a:rPr lang="es-MX" b="1" dirty="0" err="1">
                <a:solidFill>
                  <a:schemeClr val="bg1"/>
                </a:solidFill>
                <a:latin typeface="IBM Plex Sans"/>
              </a:rPr>
              <a:t>Learning</a:t>
            </a:r>
            <a:r>
              <a:rPr lang="es-MX" dirty="0">
                <a:solidFill>
                  <a:schemeClr val="bg1"/>
                </a:solidFill>
                <a:latin typeface="IBM Plex Sans"/>
              </a:rPr>
              <a:t>, un tipo de red neuronal que </a:t>
            </a:r>
            <a:r>
              <a:rPr lang="es-MX" b="1" dirty="0">
                <a:solidFill>
                  <a:schemeClr val="bg1"/>
                </a:solidFill>
                <a:latin typeface="IBM Plex Sans"/>
              </a:rPr>
              <a:t>funciona por capas jerarquizadas</a:t>
            </a:r>
            <a:r>
              <a:rPr lang="es-MX" dirty="0">
                <a:solidFill>
                  <a:schemeClr val="bg1"/>
                </a:solidFill>
                <a:latin typeface="IBM Plex Sans"/>
              </a:rPr>
              <a:t>. La primera capa se centra  en aprender un concepto básico, la segunda capa en algo más complejo, y así, capa a capa, va profundizando hasta alcanzar el resultado deseado.</a:t>
            </a:r>
            <a:endParaRPr lang="es-MX" b="0" i="0" dirty="0">
              <a:solidFill>
                <a:schemeClr val="bg1"/>
              </a:solidFill>
              <a:effectLst/>
              <a:latin typeface="IBM Plex Sans"/>
            </a:endParaRPr>
          </a:p>
        </p:txBody>
      </p:sp>
      <p:pic>
        <p:nvPicPr>
          <p:cNvPr id="7172" name="Picture 4" descr="https://www.futurespace.es/wp-content/uploads/2021/03/deeprrn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443" y="2787629"/>
            <a:ext cx="714375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39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0169" y="5558679"/>
            <a:ext cx="2174860" cy="1237572"/>
          </a:xfrm>
          <a:prstGeom prst="rect">
            <a:avLst/>
          </a:prstGeom>
        </p:spPr>
      </p:pic>
      <p:pic>
        <p:nvPicPr>
          <p:cNvPr id="93188" name="Picture 4" descr="Index of /wp-content/uploads/2017/05/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51" y="874901"/>
            <a:ext cx="4950725" cy="4876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190" name="Picture 6" descr="Rede Neural Artificial Multicamadas. | Download Scientific Diagra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6046" y="1397726"/>
            <a:ext cx="5870682" cy="3830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969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923779" y="376702"/>
            <a:ext cx="104944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3200" b="1" dirty="0" smtClean="0">
                <a:solidFill>
                  <a:schemeClr val="bg1"/>
                </a:solidFill>
              </a:rPr>
              <a:t>Deep </a:t>
            </a:r>
            <a:r>
              <a:rPr lang="es-AR" sz="3200" b="1" dirty="0" err="1">
                <a:solidFill>
                  <a:schemeClr val="bg1"/>
                </a:solidFill>
              </a:rPr>
              <a:t>Learning</a:t>
            </a:r>
            <a:r>
              <a:rPr lang="es-AR" sz="3200" b="1" dirty="0">
                <a:solidFill>
                  <a:schemeClr val="bg1"/>
                </a:solidFill>
              </a:rPr>
              <a:t>: DNN, RNN, LSTM, CNN and R-CNN</a:t>
            </a:r>
          </a:p>
        </p:txBody>
      </p:sp>
      <p:pic>
        <p:nvPicPr>
          <p:cNvPr id="8194" name="Picture 2" descr="DNN Neural Network | A Quick Glance of DNN Neural Network - Exampl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182" y="1379579"/>
            <a:ext cx="10757095" cy="503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9848" y="5388705"/>
            <a:ext cx="2174860" cy="123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25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923779" y="376702"/>
            <a:ext cx="104944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3200" b="1" dirty="0" smtClean="0">
                <a:solidFill>
                  <a:schemeClr val="bg1"/>
                </a:solidFill>
              </a:rPr>
              <a:t>Deep </a:t>
            </a:r>
            <a:r>
              <a:rPr lang="es-AR" sz="3200" b="1" dirty="0" err="1">
                <a:solidFill>
                  <a:schemeClr val="bg1"/>
                </a:solidFill>
              </a:rPr>
              <a:t>Learning</a:t>
            </a:r>
            <a:r>
              <a:rPr lang="es-AR" sz="3200" b="1" dirty="0">
                <a:solidFill>
                  <a:schemeClr val="bg1"/>
                </a:solidFill>
              </a:rPr>
              <a:t>: DNN, RNN, LSTM, CNN and R-CNN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9848" y="5388705"/>
            <a:ext cx="2174860" cy="1237572"/>
          </a:xfrm>
          <a:prstGeom prst="rect">
            <a:avLst/>
          </a:prstGeom>
        </p:spPr>
      </p:pic>
      <p:sp>
        <p:nvSpPr>
          <p:cNvPr id="3" name="AutoShape 6" descr="LSTM | GRU RNN Let me tell What to understand in this… || Neural Network || Deep  Learning | by Mohammed Zeeshan Mulla | Medium"/>
          <p:cNvSpPr>
            <a:spLocks noChangeAspect="1" noChangeArrowheads="1"/>
          </p:cNvSpPr>
          <p:nvPr/>
        </p:nvSpPr>
        <p:spPr bwMode="auto">
          <a:xfrm>
            <a:off x="-2061315" y="2605308"/>
            <a:ext cx="252863" cy="23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11272" name="Picture 8" descr="LSTM | GRU RNN Let me tell What to understand in this… || Neural Network || Deep  Learning | by Mohammed Zeeshan Mulla | Medi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775" y="1117782"/>
            <a:ext cx="10967933" cy="550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3098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1004187" y="3969934"/>
            <a:ext cx="9582736" cy="1137793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es-ES" sz="2400" dirty="0" smtClean="0">
                <a:solidFill>
                  <a:schemeClr val="bg1"/>
                </a:solidFill>
                <a:latin typeface="+mj-lt"/>
              </a:rPr>
              <a:t>            Presente y futuro, programación con </a:t>
            </a:r>
            <a:r>
              <a:rPr lang="es-ES" sz="2400" dirty="0" err="1" smtClean="0">
                <a:solidFill>
                  <a:schemeClr val="bg1"/>
                </a:solidFill>
                <a:latin typeface="+mj-lt"/>
              </a:rPr>
              <a:t>Qiskit</a:t>
            </a:r>
            <a:endParaRPr lang="es-ES" sz="2400" dirty="0" smtClean="0">
              <a:solidFill>
                <a:schemeClr val="bg1"/>
              </a:solidFill>
              <a:latin typeface="+mj-lt"/>
            </a:endParaRPr>
          </a:p>
          <a:p>
            <a:pPr marL="0" indent="0" algn="ctr" rtl="0">
              <a:buNone/>
            </a:pPr>
            <a:endParaRPr lang="es-E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484726" cy="6858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9099" y="5796667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89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923779" y="376702"/>
            <a:ext cx="104944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3200" b="1" dirty="0" smtClean="0">
                <a:solidFill>
                  <a:schemeClr val="bg1"/>
                </a:solidFill>
              </a:rPr>
              <a:t>Deep </a:t>
            </a:r>
            <a:r>
              <a:rPr lang="es-AR" sz="3200" b="1" dirty="0" err="1">
                <a:solidFill>
                  <a:schemeClr val="bg1"/>
                </a:solidFill>
              </a:rPr>
              <a:t>Learning</a:t>
            </a:r>
            <a:r>
              <a:rPr lang="es-AR" sz="3200" b="1" dirty="0">
                <a:solidFill>
                  <a:schemeClr val="bg1"/>
                </a:solidFill>
              </a:rPr>
              <a:t>: DNN, RNN, LSTM, CNN and R-CNN</a:t>
            </a:r>
          </a:p>
        </p:txBody>
      </p:sp>
      <p:sp>
        <p:nvSpPr>
          <p:cNvPr id="3" name="AutoShape 6" descr="LSTM | GRU RNN Let me tell What to understand in this… || Neural Network || Deep  Learning | by Mohammed Zeeshan Mulla | Medium"/>
          <p:cNvSpPr>
            <a:spLocks noChangeAspect="1" noChangeArrowheads="1"/>
          </p:cNvSpPr>
          <p:nvPr/>
        </p:nvSpPr>
        <p:spPr bwMode="auto">
          <a:xfrm>
            <a:off x="-2061315" y="2605308"/>
            <a:ext cx="252863" cy="23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9848" y="5388705"/>
            <a:ext cx="2174860" cy="1237572"/>
          </a:xfrm>
          <a:prstGeom prst="rect">
            <a:avLst/>
          </a:prstGeom>
        </p:spPr>
      </p:pic>
      <p:sp>
        <p:nvSpPr>
          <p:cNvPr id="2" name="AutoShape 4" descr="Recurrent Neural Networks (RNN) - Long Short Term Memory (LSTM) - Blogs -  SuperDataScience | Machine Learning | AI | Data Science Career | Analytics  | Succes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13318" name="Picture 6" descr="Understand the Effect of LSTM Input Gate, Forget Gate and Output Gate -  LSTM Network Tutori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035572"/>
            <a:ext cx="6485207" cy="4212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Text Classification with LST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096" y="2035572"/>
            <a:ext cx="5175380" cy="2592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7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923779" y="376702"/>
            <a:ext cx="104944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3200" b="1" dirty="0" smtClean="0">
                <a:solidFill>
                  <a:schemeClr val="bg1"/>
                </a:solidFill>
              </a:rPr>
              <a:t>Deep </a:t>
            </a:r>
            <a:r>
              <a:rPr lang="es-AR" sz="3200" b="1" dirty="0" err="1">
                <a:solidFill>
                  <a:schemeClr val="bg1"/>
                </a:solidFill>
              </a:rPr>
              <a:t>Learning</a:t>
            </a:r>
            <a:r>
              <a:rPr lang="es-AR" sz="3200" b="1" dirty="0">
                <a:solidFill>
                  <a:schemeClr val="bg1"/>
                </a:solidFill>
              </a:rPr>
              <a:t>: DNN, RNN, LSTM, CNN and R-CNN</a:t>
            </a:r>
          </a:p>
        </p:txBody>
      </p:sp>
      <p:sp>
        <p:nvSpPr>
          <p:cNvPr id="3" name="AutoShape 6" descr="LSTM | GRU RNN Let me tell What to understand in this… || Neural Network || Deep  Learning | by Mohammed Zeeshan Mulla | Medium"/>
          <p:cNvSpPr>
            <a:spLocks noChangeAspect="1" noChangeArrowheads="1"/>
          </p:cNvSpPr>
          <p:nvPr/>
        </p:nvSpPr>
        <p:spPr bwMode="auto">
          <a:xfrm>
            <a:off x="-2061315" y="2605308"/>
            <a:ext cx="252863" cy="23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sp>
        <p:nvSpPr>
          <p:cNvPr id="2" name="AutoShape 4" descr="Recurrent Neural Networks (RNN) - Long Short Term Memory (LSTM) - Blogs -  SuperDataScience | Machine Learning | AI | Data Science Career | Analytics  | Succes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8194" name="Picture 2" descr="https://raw.githubusercontent.com/GokuMohandas/MadeWithML/main/images/foundations/rnn/vanill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3" y="-3517"/>
            <a:ext cx="12145547" cy="3286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s://raw.githubusercontent.com/GokuMohandas/MadeWithML/main/images/foundations/rnn/gat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82608"/>
            <a:ext cx="12192000" cy="3575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8970" y="6102220"/>
            <a:ext cx="1098614" cy="62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923779" y="376702"/>
            <a:ext cx="104944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3200" b="1" dirty="0" smtClean="0">
                <a:solidFill>
                  <a:schemeClr val="bg2">
                    <a:lumMod val="10000"/>
                  </a:schemeClr>
                </a:solidFill>
              </a:rPr>
              <a:t>Deep </a:t>
            </a:r>
            <a:r>
              <a:rPr lang="es-AR" sz="3200" b="1" dirty="0" err="1">
                <a:solidFill>
                  <a:schemeClr val="bg2">
                    <a:lumMod val="10000"/>
                  </a:schemeClr>
                </a:solidFill>
              </a:rPr>
              <a:t>Learning</a:t>
            </a:r>
            <a:r>
              <a:rPr lang="es-AR" sz="3200" b="1" dirty="0">
                <a:solidFill>
                  <a:schemeClr val="bg2">
                    <a:lumMod val="10000"/>
                  </a:schemeClr>
                </a:solidFill>
              </a:rPr>
              <a:t>: DNN, RNN, LSTM, CNN and R-CNN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8075" y="5978768"/>
            <a:ext cx="1360403" cy="774117"/>
          </a:xfrm>
          <a:prstGeom prst="rect">
            <a:avLst/>
          </a:prstGeom>
        </p:spPr>
      </p:pic>
      <p:pic>
        <p:nvPicPr>
          <p:cNvPr id="6" name="Picture 2" descr="Convolutional Neural Networks: La Teoría explicada en Español | Aprende  Machine Learn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279" y="1308295"/>
            <a:ext cx="9902453" cy="478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0131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Intro a las redes neuronales convolucionales | by Bootcamp AI | 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731" y="958512"/>
            <a:ext cx="6474437" cy="1874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2006759" y="190381"/>
            <a:ext cx="83102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3200" b="1" dirty="0" smtClean="0">
                <a:solidFill>
                  <a:schemeClr val="bg1"/>
                </a:solidFill>
              </a:rPr>
              <a:t>REDES NEURONALES CONVOLUCIONALES </a:t>
            </a:r>
            <a:endParaRPr lang="es-AR" sz="3200" b="1" dirty="0">
              <a:solidFill>
                <a:schemeClr val="bg1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7851" y="207820"/>
            <a:ext cx="1319236" cy="750692"/>
          </a:xfrm>
          <a:prstGeom prst="rect">
            <a:avLst/>
          </a:prstGeom>
        </p:spPr>
      </p:pic>
      <p:pic>
        <p:nvPicPr>
          <p:cNvPr id="14338" name="Picture 2" descr="https://miro.medium.com/max/1400/1*z7hd8FZeI_eodazwIapvA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495" y="3002270"/>
            <a:ext cx="9525000" cy="3248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53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793007" y="396206"/>
            <a:ext cx="1059780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800" b="1" dirty="0">
                <a:solidFill>
                  <a:schemeClr val="bg1"/>
                </a:solidFill>
                <a:latin typeface="arial" panose="020B0604020202020204" pitchFamily="34" charset="0"/>
              </a:rPr>
              <a:t>(</a:t>
            </a:r>
            <a:r>
              <a:rPr lang="es-MX" sz="2800" b="1" dirty="0" err="1">
                <a:solidFill>
                  <a:schemeClr val="bg1"/>
                </a:solidFill>
                <a:latin typeface="arial" panose="020B0604020202020204" pitchFamily="34" charset="0"/>
              </a:rPr>
              <a:t>GANs</a:t>
            </a:r>
            <a:r>
              <a:rPr lang="es-MX" sz="2800" b="1" dirty="0">
                <a:solidFill>
                  <a:schemeClr val="bg1"/>
                </a:solidFill>
                <a:latin typeface="arial" panose="020B0604020202020204" pitchFamily="34" charset="0"/>
              </a:rPr>
              <a:t>)? </a:t>
            </a:r>
            <a:r>
              <a:rPr lang="es-MX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¿</a:t>
            </a:r>
            <a:r>
              <a:rPr lang="es-MX" sz="2800" b="1" dirty="0">
                <a:solidFill>
                  <a:schemeClr val="bg1"/>
                </a:solidFill>
                <a:latin typeface="arial" panose="020B0604020202020204" pitchFamily="34" charset="0"/>
              </a:rPr>
              <a:t>Qué son las redes generativas adversarias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 </a:t>
            </a:r>
            <a:endParaRPr lang="es-MX" dirty="0" smtClean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es-MX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También 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</a:rPr>
              <a:t>llamadas </a:t>
            </a: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</a:rPr>
              <a:t>redes generativas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</a:rPr>
              <a:t> antagónicas (</a:t>
            </a:r>
            <a:r>
              <a:rPr lang="es-MX" sz="2400" dirty="0" err="1">
                <a:solidFill>
                  <a:schemeClr val="bg1"/>
                </a:solidFill>
                <a:latin typeface="arial" panose="020B0604020202020204" pitchFamily="34" charset="0"/>
              </a:rPr>
              <a:t>RGAs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</a:rPr>
              <a:t>), las </a:t>
            </a: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</a:rPr>
              <a:t>redes generativas adversarias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</a:rPr>
              <a:t> son un sistema de aprendizaje no supervisado en que dos inteligencias artificiales compiten entre sí para lograr un objetivo.</a:t>
            </a:r>
            <a:endParaRPr lang="es-AR" sz="2400" dirty="0">
              <a:solidFill>
                <a:schemeClr val="bg1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6CFEDA8-D93E-4750-96DD-5B6C2502A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476" y="2126417"/>
            <a:ext cx="6080262" cy="4490709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98193" y="2614824"/>
            <a:ext cx="4849344" cy="3637008"/>
          </a:xfrm>
          <a:prstGeom prst="rect">
            <a:avLst/>
          </a:prstGeom>
        </p:spPr>
      </p:pic>
      <p:sp>
        <p:nvSpPr>
          <p:cNvPr id="9" name="AutoShape 2" descr="Redes Adversarias: explicación y tutorial en Python (Generative Adversarial  Networks) - YouTub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1877" y="5547315"/>
            <a:ext cx="1319236" cy="75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9279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3309107" y="127131"/>
            <a:ext cx="61815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AR" sz="2400" b="1" dirty="0" smtClean="0">
                <a:solidFill>
                  <a:schemeClr val="bg1"/>
                </a:solidFill>
              </a:rPr>
              <a:t>COMPETENCIA INTERNACIONAL KAGGLE</a:t>
            </a:r>
          </a:p>
          <a:p>
            <a:pPr algn="ctr"/>
            <a:r>
              <a:rPr lang="es-AR" sz="2400" b="1" dirty="0" smtClean="0">
                <a:solidFill>
                  <a:schemeClr val="bg1"/>
                </a:solidFill>
              </a:rPr>
              <a:t> </a:t>
            </a:r>
            <a:r>
              <a:rPr lang="es-AR" sz="1600" b="1" dirty="0" smtClean="0">
                <a:solidFill>
                  <a:schemeClr val="bg1"/>
                </a:solidFill>
              </a:rPr>
              <a:t>CENTRO GRADUADOS DE INGENIERIA  (YOLOV5) </a:t>
            </a:r>
            <a:endParaRPr lang="es-AR" sz="1600" b="1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8033" y="922817"/>
            <a:ext cx="8555945" cy="4265306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102" y="5404275"/>
            <a:ext cx="2174860" cy="1237572"/>
          </a:xfrm>
          <a:prstGeom prst="rect">
            <a:avLst/>
          </a:prstGeom>
        </p:spPr>
      </p:pic>
      <p:pic>
        <p:nvPicPr>
          <p:cNvPr id="12" name="Picture 2" descr="A PyTorch implementation of YOLOv5 | Traffic light, Windows versions,  Machine learn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9235" y="3305175"/>
            <a:ext cx="5924550" cy="355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524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2063325" y="227799"/>
            <a:ext cx="37192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b="1" dirty="0" smtClean="0">
                <a:solidFill>
                  <a:schemeClr val="bg1"/>
                </a:solidFill>
              </a:rPr>
              <a:t>TRANSFER LEARNING</a:t>
            </a:r>
            <a:endParaRPr lang="es-AR" sz="2800" b="1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6140692" y="227799"/>
            <a:ext cx="5606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/>
              <a:t>https://github.com/titu1994/Neural-Style-Transfer</a:t>
            </a: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6548" y="5620428"/>
            <a:ext cx="2174860" cy="1237572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5930" y="1358537"/>
            <a:ext cx="4578350" cy="3108865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399" y="3409042"/>
            <a:ext cx="5928638" cy="2830172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399" y="1063642"/>
            <a:ext cx="6073116" cy="219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07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3136273" y="215933"/>
            <a:ext cx="60324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Roboto"/>
              </a:rPr>
              <a:t>¿Es GITHUB </a:t>
            </a:r>
            <a:r>
              <a:rPr lang="es-MX" dirty="0" err="1">
                <a:solidFill>
                  <a:schemeClr val="bg1"/>
                </a:solidFill>
                <a:latin typeface="Roboto"/>
              </a:rPr>
              <a:t>Copilot</a:t>
            </a:r>
            <a:r>
              <a:rPr lang="es-MX" dirty="0">
                <a:solidFill>
                  <a:schemeClr val="bg1"/>
                </a:solidFill>
                <a:latin typeface="Roboto"/>
              </a:rPr>
              <a:t> el FIN de los PROGRAMADORES?</a:t>
            </a:r>
            <a:endParaRPr lang="es-MX" b="0" i="0" dirty="0">
              <a:solidFill>
                <a:schemeClr val="bg1"/>
              </a:solidFill>
              <a:effectLst/>
              <a:latin typeface="Roboto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891" y="1012874"/>
            <a:ext cx="9696151" cy="545142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6548" y="5620428"/>
            <a:ext cx="2174860" cy="123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9175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>
          <a:xfrm>
            <a:off x="1721761" y="1241686"/>
            <a:ext cx="9395126" cy="640080"/>
          </a:xfrm>
        </p:spPr>
        <p:txBody>
          <a:bodyPr rtlCol="0">
            <a:normAutofit fontScale="90000"/>
          </a:bodyPr>
          <a:lstStyle/>
          <a:p>
            <a:r>
              <a:rPr lang="es-MX" dirty="0">
                <a:solidFill>
                  <a:schemeClr val="bg1"/>
                </a:solidFill>
              </a:rPr>
              <a:t>¿Es esta IA el FIN de los DISEÑADORES GRÁFICOS? ¿Puede la IA ser CREATIVA? - (DALL-E</a:t>
            </a:r>
            <a:r>
              <a:rPr lang="es-MX" dirty="0" smtClean="0">
                <a:solidFill>
                  <a:schemeClr val="bg1"/>
                </a:solidFill>
              </a:rPr>
              <a:t>)</a:t>
            </a:r>
            <a:endParaRPr lang="es-E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801" y="2078181"/>
            <a:ext cx="6725046" cy="4511086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6548" y="5620428"/>
            <a:ext cx="2174860" cy="123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5881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102" y="5228542"/>
            <a:ext cx="2174860" cy="1237572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6557" y="5698194"/>
            <a:ext cx="1742901" cy="991772"/>
          </a:xfrm>
          <a:prstGeom prst="rect">
            <a:avLst/>
          </a:prstGeom>
        </p:spPr>
      </p:pic>
      <p:pic>
        <p:nvPicPr>
          <p:cNvPr id="2052" name="Picture 4" descr="Procesamiento del lenguaje natural (PLN) con Python - BAOS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70" y="1"/>
            <a:ext cx="11944987" cy="6853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95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1004187" y="3969934"/>
            <a:ext cx="9582736" cy="1137793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es-ES" sz="2400" dirty="0" smtClean="0">
                <a:solidFill>
                  <a:schemeClr val="bg1"/>
                </a:solidFill>
                <a:latin typeface="+mj-lt"/>
              </a:rPr>
              <a:t>            Presente y futuro, programación con </a:t>
            </a:r>
            <a:r>
              <a:rPr lang="es-ES" sz="2400" dirty="0" err="1" smtClean="0">
                <a:solidFill>
                  <a:schemeClr val="bg1"/>
                </a:solidFill>
                <a:latin typeface="+mj-lt"/>
              </a:rPr>
              <a:t>Qiskit</a:t>
            </a:r>
            <a:endParaRPr lang="es-ES" sz="2400" dirty="0" smtClean="0">
              <a:solidFill>
                <a:schemeClr val="bg1"/>
              </a:solidFill>
              <a:latin typeface="+mj-lt"/>
            </a:endParaRPr>
          </a:p>
          <a:p>
            <a:pPr marL="0" indent="0" algn="ctr" rtl="0">
              <a:buNone/>
            </a:pPr>
            <a:endParaRPr lang="es-E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484726" cy="68580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9099" y="5796667"/>
            <a:ext cx="1742901" cy="991772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749" y="618978"/>
            <a:ext cx="11038279" cy="500145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948748" y="6292553"/>
            <a:ext cx="11737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>
                <a:solidFill>
                  <a:srgbClr val="C00000"/>
                </a:solidFill>
              </a:rPr>
              <a:t>(</a:t>
            </a:r>
            <a:r>
              <a:rPr lang="es-MX" dirty="0" err="1">
                <a:solidFill>
                  <a:srgbClr val="C00000"/>
                </a:solidFill>
              </a:rPr>
              <a:t>dot</a:t>
            </a:r>
            <a:r>
              <a:rPr lang="es-MX" dirty="0">
                <a:solidFill>
                  <a:srgbClr val="C00000"/>
                </a:solidFill>
              </a:rPr>
              <a:t> </a:t>
            </a:r>
            <a:r>
              <a:rPr lang="es-MX" dirty="0" err="1">
                <a:solidFill>
                  <a:srgbClr val="C00000"/>
                </a:solidFill>
              </a:rPr>
              <a:t>csv</a:t>
            </a:r>
            <a:r>
              <a:rPr lang="es-MX" dirty="0">
                <a:solidFill>
                  <a:srgbClr val="C00000"/>
                </a:solidFill>
              </a:rPr>
              <a:t>)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32921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102" y="5228542"/>
            <a:ext cx="2174860" cy="1237572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2093544" cy="673842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6557" y="5698194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6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102" y="5228542"/>
            <a:ext cx="2174860" cy="1237572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30" y="0"/>
            <a:ext cx="12462653" cy="666808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6557" y="5698194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22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102" y="5228542"/>
            <a:ext cx="2174860" cy="1237572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5" y="1"/>
            <a:ext cx="12187209" cy="6858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6557" y="5698194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73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102" y="5228542"/>
            <a:ext cx="2174860" cy="1237572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9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68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Transformer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2082" y="0"/>
            <a:ext cx="3881534" cy="629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150 ideas de Transformers en 2021 | transformers, fiestas cumpleaños  transformers, cumpleaños transfome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4518212" cy="6296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Arquetectura Transform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3616" y="0"/>
            <a:ext cx="4018384" cy="629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1" y="6291263"/>
            <a:ext cx="12191999" cy="5667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</a:rPr>
              <a:t>Transformers at </a:t>
            </a:r>
            <a:r>
              <a:rPr lang="es-MX" dirty="0" err="1" smtClean="0">
                <a:solidFill>
                  <a:schemeClr val="tx1"/>
                </a:solidFill>
              </a:rPr>
              <a:t>school</a:t>
            </a:r>
            <a:r>
              <a:rPr lang="es-MX" dirty="0" smtClean="0">
                <a:solidFill>
                  <a:schemeClr val="tx1"/>
                </a:solidFill>
              </a:rPr>
              <a:t>                  Transformers at </a:t>
            </a:r>
            <a:r>
              <a:rPr lang="es-MX" dirty="0" err="1" smtClean="0">
                <a:solidFill>
                  <a:schemeClr val="tx1"/>
                </a:solidFill>
              </a:rPr>
              <a:t>collegue</a:t>
            </a:r>
            <a:r>
              <a:rPr lang="es-MX" dirty="0" smtClean="0">
                <a:solidFill>
                  <a:schemeClr val="tx1"/>
                </a:solidFill>
              </a:rPr>
              <a:t>                            Transformers </a:t>
            </a:r>
            <a:r>
              <a:rPr lang="es-MX" dirty="0" err="1" smtClean="0">
                <a:solidFill>
                  <a:schemeClr val="tx1"/>
                </a:solidFill>
              </a:rPr>
              <a:t>Today</a:t>
            </a:r>
            <a:r>
              <a:rPr lang="es-MX" dirty="0" smtClean="0">
                <a:solidFill>
                  <a:schemeClr val="tx1"/>
                </a:solidFill>
              </a:rPr>
              <a:t> </a:t>
            </a:r>
            <a:endParaRPr lang="es-AR" dirty="0">
              <a:solidFill>
                <a:schemeClr val="tx1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9906" y="323761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3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102" y="5228542"/>
            <a:ext cx="2174860" cy="1237572"/>
          </a:xfrm>
          <a:prstGeom prst="rect">
            <a:avLst/>
          </a:prstGeom>
        </p:spPr>
      </p:pic>
      <p:pic>
        <p:nvPicPr>
          <p:cNvPr id="5122" name="Picture 2" descr="Transformer: Attention Is All You Need (Paper Explained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565"/>
            <a:ext cx="12232114" cy="6880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856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05273" y="829242"/>
            <a:ext cx="11593836" cy="5632311"/>
          </a:xfrm>
          <a:prstGeom prst="rect">
            <a:avLst/>
          </a:prstGeom>
          <a:solidFill>
            <a:srgbClr val="004C22"/>
          </a:solidFill>
        </p:spPr>
        <p:txBody>
          <a:bodyPr wrap="squar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Usos del PLN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Resumen de textos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consiste en encontrar la idea principal del texto e ignorar lo que no sea relevante.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ChatBots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deberán ser capaces de mantener una charla fluida con el usuario y responder a sus preguntas de manera automática.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Generación automática de </a:t>
            </a:r>
            <a:r>
              <a:rPr lang="es-MX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keywords</a:t>
            </a: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generación de textos</a:t>
            </a:r>
            <a:endParaRPr lang="es-MX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Reconocimiento de entidades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encontrar personas, entidades comerciales o gubernamentales, países, ciudades, marcas…etc.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de sentimientos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deberá comprender si un tweet, una </a:t>
            </a:r>
            <a:r>
              <a:rPr lang="es-MX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comentario es positivo o negativo y en qué magnitud (neutro). Muy utilizado en redes sociales, en política, opiniones de productos y en motores de recomendación.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</a:t>
            </a:r>
            <a:r>
              <a:rPr lang="es-MX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Ofrece la posibilidad traducir el texto o el audio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de un idioma a otro rápidamente y cada vez con más exactitud.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Clasificación automática de textos</a:t>
            </a:r>
            <a:r>
              <a:rPr lang="es-MX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 en categorías pre-existentes, detectar temas recurrentes y crear las categorías.</a:t>
            </a:r>
            <a:endParaRPr lang="es-MX" sz="24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1202812" y="6461553"/>
            <a:ext cx="98711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https://www.baoss.es/procesamiento-del-lenguaje-natural-pln-con-python/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6548" y="5620428"/>
            <a:ext cx="2174860" cy="1237572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788460" y="216917"/>
            <a:ext cx="65346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b="1" dirty="0" smtClean="0">
                <a:solidFill>
                  <a:schemeClr val="bg1"/>
                </a:solidFill>
                <a:latin typeface="Poppins"/>
              </a:rPr>
              <a:t>NATURAL LANGUAGE PROCESSING</a:t>
            </a:r>
            <a:endParaRPr lang="es-MX" sz="2800" b="1" dirty="0">
              <a:solidFill>
                <a:schemeClr val="bg1"/>
              </a:solidFill>
              <a:latin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15938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7851" y="2310940"/>
            <a:ext cx="1319236" cy="750692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3273082" y="345207"/>
            <a:ext cx="6096000" cy="618630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AR" sz="3600" b="1" dirty="0" smtClean="0">
                <a:solidFill>
                  <a:schemeClr val="bg1"/>
                </a:solidFill>
              </a:rPr>
              <a:t>Proyectos AI</a:t>
            </a:r>
          </a:p>
          <a:p>
            <a:pPr algn="ctr"/>
            <a:endParaRPr lang="es-AR" sz="3600" b="1" dirty="0">
              <a:solidFill>
                <a:schemeClr val="bg1"/>
              </a:solidFill>
            </a:endParaRPr>
          </a:p>
          <a:p>
            <a:pPr algn="ctr"/>
            <a:r>
              <a:rPr lang="es-AR" sz="3600" b="1" dirty="0" err="1" smtClean="0">
                <a:solidFill>
                  <a:schemeClr val="bg1"/>
                </a:solidFill>
              </a:rPr>
              <a:t>Gainfy</a:t>
            </a:r>
            <a:r>
              <a:rPr lang="es-AR" sz="3600" b="1" dirty="0">
                <a:solidFill>
                  <a:schemeClr val="bg1"/>
                </a:solidFill>
              </a:rPr>
              <a:t>  </a:t>
            </a:r>
            <a:endParaRPr lang="es-AR" sz="3600" b="1" dirty="0" smtClean="0">
              <a:solidFill>
                <a:schemeClr val="bg1"/>
              </a:solidFill>
            </a:endParaRPr>
          </a:p>
          <a:p>
            <a:pPr algn="ctr"/>
            <a:r>
              <a:rPr lang="es-AR" sz="3600" b="1" dirty="0">
                <a:solidFill>
                  <a:schemeClr val="bg1"/>
                </a:solidFill>
              </a:rPr>
              <a:t>   </a:t>
            </a:r>
          </a:p>
          <a:p>
            <a:pPr algn="ctr"/>
            <a:r>
              <a:rPr lang="es-AR" sz="3600" b="1" dirty="0" err="1" smtClean="0">
                <a:solidFill>
                  <a:schemeClr val="bg1"/>
                </a:solidFill>
              </a:rPr>
              <a:t>SingularityNET</a:t>
            </a:r>
            <a:endParaRPr lang="es-AR" sz="3600" b="1" dirty="0" smtClean="0">
              <a:solidFill>
                <a:schemeClr val="bg1"/>
              </a:solidFill>
            </a:endParaRPr>
          </a:p>
          <a:p>
            <a:pPr algn="ctr"/>
            <a:endParaRPr lang="es-AR" sz="3600" b="1" dirty="0">
              <a:solidFill>
                <a:schemeClr val="bg1"/>
              </a:solidFill>
            </a:endParaRPr>
          </a:p>
          <a:p>
            <a:pPr algn="ctr"/>
            <a:r>
              <a:rPr lang="es-AR" sz="3600" b="1" dirty="0" smtClean="0">
                <a:solidFill>
                  <a:schemeClr val="bg1"/>
                </a:solidFill>
              </a:rPr>
              <a:t>Blackbird.AI</a:t>
            </a:r>
          </a:p>
          <a:p>
            <a:pPr algn="ctr"/>
            <a:endParaRPr lang="es-AR" sz="3600" b="1" dirty="0">
              <a:solidFill>
                <a:schemeClr val="bg1"/>
              </a:solidFill>
            </a:endParaRPr>
          </a:p>
          <a:p>
            <a:pPr algn="ctr"/>
            <a:r>
              <a:rPr lang="es-AR" sz="3600" b="1" dirty="0" err="1">
                <a:solidFill>
                  <a:schemeClr val="bg1"/>
                </a:solidFill>
              </a:rPr>
              <a:t>Neureal</a:t>
            </a:r>
            <a:r>
              <a:rPr lang="es-AR" sz="3600" b="1" dirty="0">
                <a:solidFill>
                  <a:schemeClr val="bg1"/>
                </a:solidFill>
              </a:rPr>
              <a:t>   </a:t>
            </a:r>
            <a:endParaRPr lang="es-AR" sz="3600" b="1" dirty="0" smtClean="0">
              <a:solidFill>
                <a:schemeClr val="bg1"/>
              </a:solidFill>
            </a:endParaRPr>
          </a:p>
          <a:p>
            <a:pPr algn="ctr"/>
            <a:endParaRPr lang="es-AR" sz="3600" b="1" dirty="0">
              <a:solidFill>
                <a:schemeClr val="bg1"/>
              </a:solidFill>
            </a:endParaRPr>
          </a:p>
          <a:p>
            <a:pPr algn="ctr"/>
            <a:r>
              <a:rPr lang="es-AR" sz="3600" b="1" dirty="0" err="1">
                <a:solidFill>
                  <a:schemeClr val="bg1"/>
                </a:solidFill>
              </a:rPr>
              <a:t>VectorSpace</a:t>
            </a:r>
            <a:r>
              <a:rPr lang="es-AR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784191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ANDRAKA\dl4cv_macos_cpu_header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10490" y="0"/>
            <a:ext cx="12302490" cy="6858000"/>
          </a:xfrm>
          <a:prstGeom prst="rect">
            <a:avLst/>
          </a:prstGeom>
          <a:noFill/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5149" y="5968540"/>
            <a:ext cx="1319236" cy="75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7485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2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1"/>
          <p:cNvSpPr>
            <a:spLocks noChangeArrowheads="1"/>
          </p:cNvSpPr>
          <p:nvPr/>
        </p:nvSpPr>
        <p:spPr bwMode="auto">
          <a:xfrm>
            <a:off x="0" y="239788"/>
            <a:ext cx="38472" cy="130026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6928" rIns="0" bIns="-16928" numCol="1" anchor="ctr" anchorCtr="0" compatLnSpc="1">
            <a:prstTxWarp prst="textNoShape">
              <a:avLst/>
            </a:prstTxWarp>
            <a:spAutoFit/>
          </a:bodyPr>
          <a:lstStyle/>
          <a:p>
            <a:pPr defTabSz="121917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sz="1067" dirty="0"/>
              <a:t> </a:t>
            </a:r>
            <a:endParaRPr lang="es-AR" altLang="es-AR" sz="2400" dirty="0">
              <a:latin typeface="Arial" panose="020B0604020202020204" pitchFamily="34" charset="0"/>
            </a:endParaRPr>
          </a:p>
        </p:txBody>
      </p:sp>
      <p:sp>
        <p:nvSpPr>
          <p:cNvPr id="45" name="Rectangle 3"/>
          <p:cNvSpPr>
            <a:spLocks noChangeArrowheads="1"/>
          </p:cNvSpPr>
          <p:nvPr/>
        </p:nvSpPr>
        <p:spPr bwMode="auto">
          <a:xfrm>
            <a:off x="0" y="239788"/>
            <a:ext cx="38472" cy="130026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6928" rIns="0" bIns="-16928" numCol="1" anchor="ctr" anchorCtr="0" compatLnSpc="1">
            <a:prstTxWarp prst="textNoShape">
              <a:avLst/>
            </a:prstTxWarp>
            <a:spAutoFit/>
          </a:bodyPr>
          <a:lstStyle/>
          <a:p>
            <a:pPr defTabSz="121917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sz="1067" dirty="0"/>
              <a:t> </a:t>
            </a:r>
            <a:endParaRPr lang="es-AR" altLang="es-AR" sz="2400" dirty="0">
              <a:latin typeface="Arial" panose="020B0604020202020204" pitchFamily="34" charset="0"/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6548" y="5620428"/>
            <a:ext cx="2174860" cy="1237572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728604" y="2264289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La 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</a:rPr>
              <a:t>habitación china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 es un 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hlinkClick r:id="rId4" tooltip="Experimento mental"/>
              </a:rPr>
              <a:t>experimento mental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, propuesto originalmente por 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hlinkClick r:id="rId5" tooltip="John Searle"/>
              </a:rPr>
              <a:t>John </a:t>
            </a:r>
            <a:r>
              <a:rPr lang="es-MX" dirty="0" err="1">
                <a:solidFill>
                  <a:schemeClr val="bg1"/>
                </a:solidFill>
                <a:latin typeface="Arial" panose="020B0604020202020204" pitchFamily="34" charset="0"/>
                <a:hlinkClick r:id="rId5" tooltip="John Searle"/>
              </a:rPr>
              <a:t>Searle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 y popularizado por 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hlinkClick r:id="rId6"/>
              </a:rPr>
              <a:t>Roger </a:t>
            </a:r>
            <a:r>
              <a:rPr lang="es-MX" dirty="0" err="1">
                <a:solidFill>
                  <a:schemeClr val="bg1"/>
                </a:solidFill>
                <a:latin typeface="Arial" panose="020B0604020202020204" pitchFamily="34" charset="0"/>
                <a:hlinkClick r:id="rId6"/>
              </a:rPr>
              <a:t>Penrose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, mediante el cual se trata de rebatir la validez del 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hlinkClick r:id="rId7" tooltip="Test de Turing"/>
              </a:rPr>
              <a:t>test de Turing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 y de la creencia de que el pensamiento es simplemente computación.</a:t>
            </a:r>
            <a:r>
              <a:rPr lang="es-MX" baseline="30000" dirty="0">
                <a:solidFill>
                  <a:schemeClr val="bg1"/>
                </a:solidFill>
                <a:latin typeface="Arial" panose="020B0604020202020204" pitchFamily="34" charset="0"/>
                <a:hlinkClick r:id="rId8"/>
              </a:rPr>
              <a:t>1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​</a:t>
            </a:r>
          </a:p>
          <a:p>
            <a:r>
              <a:rPr lang="es-MX" dirty="0" err="1">
                <a:solidFill>
                  <a:schemeClr val="bg1"/>
                </a:solidFill>
                <a:latin typeface="Arial" panose="020B0604020202020204" pitchFamily="34" charset="0"/>
              </a:rPr>
              <a:t>Searle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 se enfrenta a la analogía entre mente y ordenador cuando se trata de abordar la cuestión de la conciencia. La mente implica no solo la manipulación de símbolos (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hlinkClick r:id="rId9" tooltip="Gramática"/>
              </a:rPr>
              <a:t>gramática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 o 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hlinkClick r:id="rId10" tooltip="Sintaxis"/>
              </a:rPr>
              <a:t>sintaxis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), sino que además posee una capacidad 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hlinkClick r:id="rId11" tooltip="Semántica lingüística"/>
              </a:rPr>
              <a:t>semántica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</a:rPr>
              <a:t> para darse cuenta, o estar consciente, de los significados de los símbolos.</a:t>
            </a:r>
            <a:endParaRPr lang="es-MX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784713" y="369814"/>
            <a:ext cx="688041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3200" dirty="0" smtClean="0">
                <a:solidFill>
                  <a:schemeClr val="bg1"/>
                </a:solidFill>
                <a:latin typeface="Arial" panose="020B0604020202020204" pitchFamily="34" charset="0"/>
              </a:rPr>
              <a:t>De AI a AC </a:t>
            </a:r>
          </a:p>
          <a:p>
            <a:r>
              <a:rPr lang="es-MX" sz="3200" dirty="0" smtClean="0">
                <a:solidFill>
                  <a:schemeClr val="bg1"/>
                </a:solidFill>
                <a:latin typeface="Arial" panose="020B0604020202020204" pitchFamily="34" charset="0"/>
              </a:rPr>
              <a:t>Llegaremos a la conciencia artificial?</a:t>
            </a:r>
          </a:p>
          <a:p>
            <a:r>
              <a:rPr lang="es-MX" sz="3200" dirty="0" smtClean="0">
                <a:solidFill>
                  <a:schemeClr val="bg1"/>
                </a:solidFill>
                <a:latin typeface="Arial" panose="020B0604020202020204" pitchFamily="34" charset="0"/>
              </a:rPr>
              <a:t>La</a:t>
            </a:r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</a:rPr>
              <a:t> </a:t>
            </a:r>
            <a:r>
              <a:rPr lang="es-MX" sz="3200" b="1" dirty="0">
                <a:solidFill>
                  <a:schemeClr val="bg1"/>
                </a:solidFill>
                <a:latin typeface="Arial" panose="020B0604020202020204" pitchFamily="34" charset="0"/>
              </a:rPr>
              <a:t>habitación china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100354" name="Picture 2" descr="Inteligencia Artificial: La Habitación ó Caja China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604" y="2067622"/>
            <a:ext cx="5093109" cy="333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1608683" y="6239214"/>
            <a:ext cx="72324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/>
              <a:t>https://es.wikipedia.org/wiki/Habitaci%C3%B3n_china</a:t>
            </a:r>
          </a:p>
        </p:txBody>
      </p:sp>
    </p:spTree>
    <p:extLst>
      <p:ext uri="{BB962C8B-B14F-4D97-AF65-F5344CB8AC3E}">
        <p14:creationId xmlns:p14="http://schemas.microsoft.com/office/powerpoint/2010/main" val="1393125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cienciacarbonica.es/wp-content/uploads/2019/09/Diagrama-IA-1024x62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239" y="0"/>
            <a:ext cx="1221123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6557" y="5698194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0397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>
          <a:xfrm>
            <a:off x="1943434" y="1366376"/>
            <a:ext cx="9395126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b="1" dirty="0" smtClean="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Introducción a la computación cuántica</a:t>
            </a:r>
            <a:r>
              <a:rPr lang="es-ES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s-ES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2085369" y="1686416"/>
            <a:ext cx="988422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3200" dirty="0">
                <a:latin typeface="Arial" panose="020B0604020202020204" pitchFamily="34" charset="0"/>
                <a:cs typeface="Arial" panose="020B0604020202020204" pitchFamily="34" charset="0"/>
              </a:rPr>
              <a:t>Aunque los objetos cuánticos pueden parecer aleatorios y caóticos al principio, simplemente siguen un conjunto diferente de reglas. Una vez que sepamos cuáles son esas reglas, podemos usarlas para crear tecnología nueva y poderosa. La computación cuántica será el ejemplo más revolucionario de esto.</a:t>
            </a:r>
          </a:p>
        </p:txBody>
      </p:sp>
      <p:pic>
        <p:nvPicPr>
          <p:cNvPr id="18434" name="Picture 2" descr="How artificial intelligence is transforming learning | CI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49034"/>
          </a:xfrm>
          <a:prstGeom prst="rect">
            <a:avLst/>
          </a:prstGeom>
          <a:solidFill>
            <a:srgbClr val="0070C0"/>
          </a:solidFill>
          <a:extLst/>
        </p:spPr>
      </p:pic>
      <p:sp>
        <p:nvSpPr>
          <p:cNvPr id="2" name="Rectángulo 1"/>
          <p:cNvSpPr/>
          <p:nvPr/>
        </p:nvSpPr>
        <p:spPr>
          <a:xfrm>
            <a:off x="1943434" y="3342790"/>
            <a:ext cx="11524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400" b="1" dirty="0" smtClean="0">
                <a:solidFill>
                  <a:srgbClr val="002060"/>
                </a:solidFill>
              </a:rPr>
              <a:t>DARQ</a:t>
            </a:r>
            <a:endParaRPr lang="es-AR" sz="2400" b="1" dirty="0">
              <a:solidFill>
                <a:srgbClr val="002060"/>
              </a:solidFill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5995850" y="938495"/>
            <a:ext cx="5880549" cy="1815882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es-A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DARQ: SABER  UNA DE LAS TECNOLOGÍAS ES DOMINAR EL PRESENTE </a:t>
            </a:r>
            <a:r>
              <a:rPr lang="es-MX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SABER LAS 4 ES</a:t>
            </a:r>
          </a:p>
          <a:p>
            <a:pPr algn="ctr"/>
            <a:r>
              <a:rPr lang="es-MX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DOMINAR EL FUTURO</a:t>
            </a:r>
            <a:endParaRPr lang="es-AR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2" descr="Microsoft developed a new programming language for quantum comput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396" y="3502298"/>
            <a:ext cx="4762500" cy="3171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/>
          <p:cNvSpPr/>
          <p:nvPr/>
        </p:nvSpPr>
        <p:spPr>
          <a:xfrm>
            <a:off x="7487085" y="4769518"/>
            <a:ext cx="367648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COMUNIDAD</a:t>
            </a:r>
          </a:p>
          <a:p>
            <a:pPr algn="ctr"/>
            <a:r>
              <a:rPr lang="es-MX" sz="40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DARQ</a:t>
            </a:r>
          </a:p>
          <a:p>
            <a:pPr algn="ctr"/>
            <a:r>
              <a:rPr lang="es-MX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Claudio R. Parrinello</a:t>
            </a:r>
          </a:p>
          <a:p>
            <a:pPr algn="ctr"/>
            <a:r>
              <a:rPr lang="es-MX" sz="1400" b="1" dirty="0" err="1" smtClean="0">
                <a:solidFill>
                  <a:srgbClr val="C00000"/>
                </a:solidFill>
                <a:hlinkClick r:id="rId5"/>
              </a:rPr>
              <a:t>Claudio.Parrinello@guardiana.tech</a:t>
            </a:r>
            <a:endParaRPr lang="es-MX" sz="1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36316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Microsoft developed a new programming language for quantum compute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001" y="1993244"/>
            <a:ext cx="4762500" cy="3171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4514690" y="3260464"/>
            <a:ext cx="367648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COMUNIDAD</a:t>
            </a:r>
          </a:p>
          <a:p>
            <a:pPr algn="ctr"/>
            <a:r>
              <a:rPr lang="es-MX" sz="40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DARQ</a:t>
            </a:r>
          </a:p>
          <a:p>
            <a:pPr algn="ctr"/>
            <a:r>
              <a:rPr lang="es-MX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Claudio R. Parrinello</a:t>
            </a:r>
          </a:p>
          <a:p>
            <a:pPr algn="ctr"/>
            <a:r>
              <a:rPr lang="es-MX" sz="1400" b="1" dirty="0" err="1" smtClean="0">
                <a:solidFill>
                  <a:srgbClr val="C00000"/>
                </a:solidFill>
                <a:hlinkClick r:id="rId4"/>
              </a:rPr>
              <a:t>Claudio.Parrinello@guardiana.tech</a:t>
            </a:r>
            <a:endParaRPr lang="es-MX" sz="1400" b="1" dirty="0">
              <a:solidFill>
                <a:srgbClr val="C00000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04" y="5143943"/>
            <a:ext cx="2371166" cy="1563243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2640" y="5347707"/>
            <a:ext cx="2174860" cy="1237572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2640" y="277719"/>
            <a:ext cx="2174860" cy="1237572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857" y="421411"/>
            <a:ext cx="2174860" cy="1237572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926868" y="5506857"/>
            <a:ext cx="511627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MX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Claudio R. Parrinello</a:t>
            </a:r>
          </a:p>
          <a:p>
            <a:pPr algn="ctr"/>
            <a:r>
              <a:rPr lang="es-MX" dirty="0" smtClean="0">
                <a:solidFill>
                  <a:schemeClr val="tx1">
                    <a:lumMod val="85000"/>
                    <a:lumOff val="15000"/>
                  </a:schemeClr>
                </a:solidFill>
                <a:hlinkClick r:id="rId7"/>
              </a:rPr>
              <a:t>Claudio.Parrinello@guerrerosdandovida.org</a:t>
            </a:r>
            <a:endParaRPr lang="es-MX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s-MX" dirty="0" err="1" smtClean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Claudio.Parrinello@guardiana.tech</a:t>
            </a:r>
            <a:endParaRPr lang="es-MX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s-A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6671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1004187" y="3969934"/>
            <a:ext cx="9582736" cy="1137793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es-ES" sz="2400" dirty="0" smtClean="0">
                <a:solidFill>
                  <a:schemeClr val="bg1"/>
                </a:solidFill>
                <a:latin typeface="+mj-lt"/>
              </a:rPr>
              <a:t>            Presente y futuro, programación con </a:t>
            </a:r>
            <a:r>
              <a:rPr lang="es-ES" sz="2400" dirty="0" err="1" smtClean="0">
                <a:solidFill>
                  <a:schemeClr val="bg1"/>
                </a:solidFill>
                <a:latin typeface="+mj-lt"/>
              </a:rPr>
              <a:t>Qiskit</a:t>
            </a:r>
            <a:endParaRPr lang="es-ES" sz="2400" dirty="0" smtClean="0">
              <a:solidFill>
                <a:schemeClr val="bg1"/>
              </a:solidFill>
              <a:latin typeface="+mj-lt"/>
            </a:endParaRPr>
          </a:p>
          <a:p>
            <a:pPr marL="0" indent="0" algn="ctr" rtl="0">
              <a:buNone/>
            </a:pPr>
            <a:endParaRPr lang="es-E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4350877" y="4642059"/>
            <a:ext cx="11737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 smtClean="0">
                <a:solidFill>
                  <a:srgbClr val="C00000"/>
                </a:solidFill>
              </a:rPr>
              <a:t>(</a:t>
            </a:r>
            <a:r>
              <a:rPr lang="es-MX" dirty="0" err="1" smtClean="0">
                <a:solidFill>
                  <a:srgbClr val="C00000"/>
                </a:solidFill>
              </a:rPr>
              <a:t>dot</a:t>
            </a:r>
            <a:r>
              <a:rPr lang="es-MX" dirty="0" smtClean="0">
                <a:solidFill>
                  <a:srgbClr val="C00000"/>
                </a:solidFill>
              </a:rPr>
              <a:t> </a:t>
            </a:r>
            <a:r>
              <a:rPr lang="es-MX" dirty="0" err="1" smtClean="0">
                <a:solidFill>
                  <a:srgbClr val="C00000"/>
                </a:solidFill>
              </a:rPr>
              <a:t>csv</a:t>
            </a:r>
            <a:r>
              <a:rPr lang="es-MX" dirty="0" smtClean="0">
                <a:solidFill>
                  <a:srgbClr val="C00000"/>
                </a:solidFill>
              </a:rPr>
              <a:t>)</a:t>
            </a:r>
            <a:endParaRPr lang="es-AR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9099" y="5796667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283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Conceptos-IA-Machine-Learning-y-Deep-Learn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92" y="0"/>
            <a:ext cx="1201380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6557" y="5698194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363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8" name="Picture 4" descr="Components of AI solutions. Source: Costenaro 201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10" y="0"/>
            <a:ext cx="1215758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9099" y="5796667"/>
            <a:ext cx="1742901" cy="9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2859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bbvanexttechnologies.com/wp-content/uploads/2020/09/12_02_5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2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38197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Imag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197" y="0"/>
            <a:ext cx="1220262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9535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45839</TotalTime>
  <Words>687</Words>
  <Application>Microsoft Office PowerPoint</Application>
  <PresentationFormat>Panorámica</PresentationFormat>
  <Paragraphs>127</Paragraphs>
  <Slides>41</Slides>
  <Notes>23</Notes>
  <HiddenSlides>0</HiddenSlides>
  <MMClips>0</MMClips>
  <ScaleCrop>false</ScaleCrop>
  <HeadingPairs>
    <vt:vector size="6" baseType="variant">
      <vt:variant>
        <vt:lpstr>Fuentes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53" baseType="lpstr">
      <vt:lpstr>Arial</vt:lpstr>
      <vt:lpstr>Arial</vt:lpstr>
      <vt:lpstr>Arial Black</vt:lpstr>
      <vt:lpstr>BentonSansBBVA</vt:lpstr>
      <vt:lpstr>Calibri</vt:lpstr>
      <vt:lpstr>Century Gothic</vt:lpstr>
      <vt:lpstr>IBM Plex Sans</vt:lpstr>
      <vt:lpstr>Poppins</vt:lpstr>
      <vt:lpstr>Roboto</vt:lpstr>
      <vt:lpstr>Segoe UI Light</vt:lpstr>
      <vt:lpstr>Wingdings 3</vt:lpstr>
      <vt:lpstr>Espiral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¿Es esta IA el FIN de los DISEÑADORES GRÁFICOS? ¿Puede la IA ser CREATIVA? - (DALL-E)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Introducción a la computación cuántica 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TECNOLOGÍAS DARQ</dc:title>
  <dc:creator>Claudio Roberto Parrinello</dc:creator>
  <cp:lastModifiedBy>Claudio Roberto Parrinello</cp:lastModifiedBy>
  <cp:revision>269</cp:revision>
  <dcterms:created xsi:type="dcterms:W3CDTF">2021-05-27T18:56:18Z</dcterms:created>
  <dcterms:modified xsi:type="dcterms:W3CDTF">2021-09-29T20:49:25Z</dcterms:modified>
</cp:coreProperties>
</file>